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  <p:sldMasterId id="2147483709" r:id="rId2"/>
  </p:sldMasterIdLst>
  <p:notesMasterIdLst>
    <p:notesMasterId r:id="rId20"/>
  </p:notesMasterIdLst>
  <p:handoutMasterIdLst>
    <p:handoutMasterId r:id="rId21"/>
  </p:handoutMasterIdLst>
  <p:sldIdLst>
    <p:sldId id="257" r:id="rId3"/>
    <p:sldId id="372" r:id="rId4"/>
    <p:sldId id="360" r:id="rId5"/>
    <p:sldId id="373" r:id="rId6"/>
    <p:sldId id="361" r:id="rId7"/>
    <p:sldId id="371" r:id="rId8"/>
    <p:sldId id="362" r:id="rId9"/>
    <p:sldId id="349" r:id="rId10"/>
    <p:sldId id="363" r:id="rId11"/>
    <p:sldId id="364" r:id="rId12"/>
    <p:sldId id="370" r:id="rId13"/>
    <p:sldId id="365" r:id="rId14"/>
    <p:sldId id="366" r:id="rId15"/>
    <p:sldId id="368" r:id="rId16"/>
    <p:sldId id="367" r:id="rId17"/>
    <p:sldId id="369" r:id="rId18"/>
    <p:sldId id="351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79391" autoAdjust="0"/>
  </p:normalViewPr>
  <p:slideViewPr>
    <p:cSldViewPr>
      <p:cViewPr>
        <p:scale>
          <a:sx n="90" d="100"/>
          <a:sy n="90" d="100"/>
        </p:scale>
        <p:origin x="-32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253902-ED59-4CBA-9E7E-807FF15144C0}" type="datetimeFigureOut">
              <a:rPr lang="en-US" smtClean="0"/>
              <a:pPr/>
              <a:t>5/2/2017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08583EB-C2CA-4616-9127-2ABF86004439}" type="slidenum">
              <a:rPr lang="en-US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8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8AEDC69-77B5-452F-9646-5FF79B8C9008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0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10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11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12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13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14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15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16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64845-D098-4EAD-88B1-43205063F26A}" type="slidenum">
              <a:rPr lang="en-US"/>
              <a:pPr/>
              <a:t>17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4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5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6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1F47-155E-4ACE-B355-0F382A5EBD3E}" type="slidenum">
              <a:rPr lang="en-US"/>
              <a:pPr/>
              <a:t>7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8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01D4-19C9-4B17-9D20-891B32CFAF53}" type="slidenum">
              <a:rPr lang="en-US"/>
              <a:pPr/>
              <a:t>9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05F46B-C848-40FE-8AA6-10A6E85BF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0834D-4B20-4CA9-AD19-BB628FE86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4120-9532-4943-95D0-6CCE0FF0D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5105400"/>
              <a:ext cx="9144000" cy="1676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alpha val="72000"/>
                  </a:schemeClr>
                </a:gs>
                <a:gs pos="4000">
                  <a:schemeClr val="tx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"/>
              <a:ext cx="914400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>
            <a:off x="2590800" y="76200"/>
            <a:ext cx="0" cy="5029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590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8950"/>
            <a:ext cx="26241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590800" y="76200"/>
            <a:ext cx="0" cy="5029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5575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latin typeface="Book Antiqu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288925"/>
          </a:xfrm>
        </p:spPr>
        <p:txBody>
          <a:bodyPr/>
          <a:lstStyle>
            <a:lvl1pPr>
              <a:defRPr sz="1100">
                <a:latin typeface="Book Antiqua" pitchFamily="18" charset="0"/>
                <a:cs typeface="Tahoma" pitchFamily="34" charset="0"/>
              </a:defRPr>
            </a:lvl1pPr>
          </a:lstStyle>
          <a:p>
            <a:pPr>
              <a:defRPr/>
            </a:pPr>
            <a:fld id="{7EC98B9D-6C17-4700-8615-1C689C6B2365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>
            <a:lvl1pPr>
              <a:defRPr sz="1100">
                <a:latin typeface="Book Antiqua" pitchFamily="18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288925"/>
          </a:xfrm>
        </p:spPr>
        <p:txBody>
          <a:bodyPr/>
          <a:lstStyle>
            <a:lvl1pPr>
              <a:defRPr sz="1100">
                <a:latin typeface="Book Antiqua" pitchFamily="18" charset="0"/>
                <a:cs typeface="Tahoma" pitchFamily="34" charset="0"/>
              </a:defRPr>
            </a:lvl1pPr>
          </a:lstStyle>
          <a:p>
            <a:pPr>
              <a:defRPr/>
            </a:pPr>
            <a:fld id="{5E0E8E38-8240-4AAD-B5EB-DE19AE95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99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C6035EF-3E43-407C-B5E4-C5515D1A0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E97C8DBF-9178-4AFE-8ABE-28998EB2E4A4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94611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0"/>
            <a:ext cx="891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9CE1-4648-4E94-A707-2256F873F321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9DBC-CA16-4097-83AC-2F87FCE7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92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B0B1-3ECC-4FC7-A233-7A5258DEFA65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75B6-892F-4099-A6CE-A60D63584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32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42687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2703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D704-6902-4052-9E61-B98F9A40534F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347E-9886-4A91-85F2-F5AAC658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61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4FE5-7E54-4CB9-AA48-AF04124FCDEB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4DCC-A8C7-40F7-B445-4CC3C2E2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95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29D3-7D25-44A2-B3E6-2075C4E42333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F1CF-2D0E-4284-8AB5-27F2E8FE1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78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143000"/>
            <a:ext cx="876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6B98-8E70-4DDA-9E84-12F33314EF79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9C98-80E9-4805-A7B7-17617ABB9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9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1C7CF-DB00-47C8-AD76-158A660540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43000"/>
            <a:ext cx="883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50B4-7562-44D0-83A3-86C1DF4E5F79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B1BB-8D0A-4E0A-865C-ED131E81B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40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59EA-D61E-4DDA-B887-F603F7A1F6A8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242F-2135-4C20-91A7-CE4B4175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07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066800"/>
            <a:ext cx="8991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3EF2-9DC0-41BE-B0BD-ECE40A778291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9181-597A-43D5-8CBD-3030129A6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984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E7D6-A27B-473A-A4DA-0CD226A0E3E6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F797-C576-46D5-9F16-395FC0CF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37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2E50E-612D-4079-BCE5-B5327E8C21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3D81E-CC40-4EF3-9E09-CE32C2D5C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CA87C-2DD2-438F-B927-85953EA46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4FD92-410F-43ED-8985-30C3DD26EF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B026F-16ED-4B69-A0B2-22A643631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DC877-674F-4289-A178-E3CEB6336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07D7BC-BF0B-494E-8032-CF90378EF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B7A8FC-68AC-45FA-8281-F835203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acu_SWCB_lockup_pptE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7"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72000"/>
                </a:schemeClr>
              </a:gs>
              <a:gs pos="4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4770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/>
                </a:solidFill>
                <a:latin typeface="Book Antiqua" pitchFamily="18" charset="0"/>
              </a:defRPr>
            </a:lvl1pPr>
          </a:lstStyle>
          <a:p>
            <a:pPr eaLnBrk="1" hangingPunct="1">
              <a:defRPr/>
            </a:pPr>
            <a:fld id="{BBAA94EF-B9F2-4A17-B29B-E0C6D4D38655}" type="datetimeFigureOut">
              <a:rPr lang="en-US"/>
              <a:pPr eaLnBrk="1" hangingPunct="1">
                <a:defRPr/>
              </a:pPr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77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/>
                </a:solidFill>
                <a:latin typeface="Book Antiqua" pitchFamily="18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1219200"/>
            <a:ext cx="8686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>
                    <a:tint val="75000"/>
                  </a:prstClr>
                </a:solidFill>
                <a:latin typeface="Book Antiqua" pitchFamily="18" charset="0"/>
              </a:defRPr>
            </a:lvl1pPr>
          </a:lstStyle>
          <a:p>
            <a:pPr eaLnBrk="1" hangingPunct="1">
              <a:defRPr/>
            </a:pPr>
            <a:fld id="{F7DBB759-4344-40A2-BFDF-B805750ECE23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3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Book Antiq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 3" pitchFamily="18" charset="2"/>
        <a:buChar char=""/>
        <a:defRPr sz="32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}"/>
        <a:defRPr sz="2800" kern="1200">
          <a:solidFill>
            <a:schemeClr val="tx2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 kern="1200">
          <a:solidFill>
            <a:srgbClr val="7F7F7F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142984"/>
            <a:ext cx="820668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dirty="0" smtClean="0">
                <a:solidFill>
                  <a:schemeClr val="tx1"/>
                </a:solidFill>
                <a:effectLst/>
              </a:rPr>
              <a:t>Научно-производственная фирма</a:t>
            </a:r>
            <a:br>
              <a:rPr lang="ru-RU" sz="3700" dirty="0" smtClean="0">
                <a:solidFill>
                  <a:schemeClr val="tx1"/>
                </a:solidFill>
                <a:effectLst/>
              </a:rPr>
            </a:br>
            <a:r>
              <a:rPr lang="ru-RU" sz="3700" dirty="0" smtClean="0">
                <a:solidFill>
                  <a:schemeClr val="tx1"/>
                </a:solidFill>
                <a:effectLst/>
              </a:rPr>
              <a:t>«Исследовательский центр»</a:t>
            </a:r>
            <a:br>
              <a:rPr lang="ru-RU" sz="3700" dirty="0" smtClean="0">
                <a:solidFill>
                  <a:schemeClr val="tx1"/>
                </a:solidFill>
                <a:effectLst/>
              </a:rPr>
            </a:br>
            <a:r>
              <a:rPr lang="en-US" sz="3700" dirty="0" smtClean="0">
                <a:solidFill>
                  <a:schemeClr val="tx1"/>
                </a:solidFill>
                <a:effectLst/>
              </a:rPr>
              <a:t>www.vetom.ru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b="1" dirty="0"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357694"/>
            <a:ext cx="7086600" cy="1752600"/>
          </a:xfrm>
        </p:spPr>
        <p:txBody>
          <a:bodyPr/>
          <a:lstStyle/>
          <a:p>
            <a:endParaRPr lang="ru-RU" sz="1600" dirty="0" smtClean="0"/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Наукоград</a:t>
            </a:r>
            <a:r>
              <a:rPr lang="ru-RU" sz="2400" b="1" dirty="0" smtClean="0">
                <a:solidFill>
                  <a:schemeClr val="tx1"/>
                </a:solidFill>
              </a:rPr>
              <a:t> Кольцово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2017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857496"/>
            <a:ext cx="1962912" cy="1606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</a:rPr>
              <a:t>Микрофлора ЖКТ свиней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928670"/>
          <a:ext cx="7572428" cy="5495180"/>
        </p:xfrm>
        <a:graphic>
          <a:graphicData uri="http://schemas.openxmlformats.org/drawingml/2006/table">
            <a:tbl>
              <a:tblPr/>
              <a:tblGrid>
                <a:gridCol w="3158130"/>
                <a:gridCol w="913836"/>
                <a:gridCol w="1214446"/>
                <a:gridCol w="1071570"/>
                <a:gridCol w="1214446"/>
              </a:tblGrid>
              <a:tr h="400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Агенты </a:t>
                      </a:r>
                      <a:r>
                        <a:rPr lang="ru-RU" sz="1200" dirty="0" err="1">
                          <a:latin typeface="+mn-lt"/>
                          <a:ea typeface="Times New Roman"/>
                        </a:rPr>
                        <a:t>нормофлоры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 и ПБА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Норма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Свиноматка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Хряк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Поросенок отъем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Times New Roman"/>
                        </a:rPr>
                        <a:t>Лактобактерии</a:t>
                      </a:r>
                      <a:endParaRPr lang="en-US" sz="1200" dirty="0" smtClean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Times New Roman"/>
                        </a:rPr>
                        <a:t>Бифидобактерии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не менее 10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</a:rPr>
                        <a:t>6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smtClean="0">
                          <a:latin typeface="+mn-lt"/>
                          <a:ea typeface="Times New Roman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Энтерококки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не менее 10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</a:rPr>
                        <a:t>6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="1" baseline="3000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</a:rPr>
                        <a:t>Клостридии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ru-RU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E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coli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 с нормальной ферментативной активностью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не менее 10</a:t>
                      </a:r>
                      <a:r>
                        <a:rPr lang="ru-RU" sz="1200" baseline="30000">
                          <a:latin typeface="+mn-lt"/>
                          <a:ea typeface="Times New Roman"/>
                        </a:rPr>
                        <a:t>7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3,2х10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1,6х10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4,0х10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E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coli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 с пониженной активностью (</a:t>
                      </a:r>
                      <a:r>
                        <a:rPr lang="ru-RU" sz="1200" dirty="0" err="1">
                          <a:latin typeface="+mn-lt"/>
                          <a:ea typeface="Times New Roman"/>
                        </a:rPr>
                        <a:t>лактозонегативные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ru-RU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7,4х10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6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</a:rPr>
                        <a:t>6,0х10</a:t>
                      </a:r>
                      <a:r>
                        <a:rPr lang="ru-RU" sz="1200" b="1" baseline="30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E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coli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 гемолитические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+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+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Другие условно-патогенные </a:t>
                      </a:r>
                      <a:r>
                        <a:rPr lang="ru-RU" sz="1200" dirty="0" err="1">
                          <a:latin typeface="+mn-lt"/>
                          <a:ea typeface="Times New Roman"/>
                        </a:rPr>
                        <a:t>энтеробактерии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 и бактерии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ru-RU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aseline="30000">
                          <a:latin typeface="+mn-lt"/>
                          <a:ea typeface="Times New Roman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Proteus mirabilis, P.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vulgaris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Klebsiella pneumonia</a:t>
                      </a:r>
                      <a:r>
                        <a:rPr kumimoji="0" lang="ru-RU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K.oxytoca</a:t>
                      </a:r>
                      <a:r>
                        <a:rPr kumimoji="0" lang="ru-RU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Serracia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marcescens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Citrobacter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Ps. </a:t>
                      </a:r>
                      <a:r>
                        <a:rPr kumimoji="0" lang="en-US" sz="800" b="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kumimoji="0" lang="en-US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sz="800" b="0" i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</a:rPr>
                        <a:t>0</a:t>
                      </a:r>
                      <a:endParaRPr lang="ru-RU" sz="1200" b="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Proteus mirabilis, P.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vulgaris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Klebsiella pneumonia</a:t>
                      </a:r>
                      <a:r>
                        <a:rPr kumimoji="0" lang="ru-RU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K.oxytoca</a:t>
                      </a:r>
                      <a:r>
                        <a:rPr kumimoji="0" lang="ru-RU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Serracia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marcescens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Citrobacter</a:t>
                      </a:r>
                      <a:r>
                        <a:rPr kumimoji="0" lang="en-US" sz="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Ps. </a:t>
                      </a:r>
                      <a:r>
                        <a:rPr kumimoji="0" lang="en-US" sz="800" b="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kumimoji="0" lang="ru-RU" sz="8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др. </a:t>
                      </a:r>
                      <a:endParaRPr lang="ru-RU" sz="800" b="0" i="1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Стафилококк золотистый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+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+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Стафилококк сапрофитный, </a:t>
                      </a:r>
                      <a:r>
                        <a:rPr lang="ru-RU" sz="1200" dirty="0" err="1">
                          <a:latin typeface="+mn-lt"/>
                          <a:ea typeface="Times New Roman"/>
                        </a:rPr>
                        <a:t>эпидермальный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Грибы рода 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Candida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Плесени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ru-RU" sz="12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менее 10</a:t>
                      </a:r>
                      <a:r>
                        <a:rPr lang="ru-RU" sz="1200" baseline="30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394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Наименование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объекта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исследования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Санитарно</a:t>
                      </a:r>
                      <a:r>
                        <a:rPr lang="ru-RU" sz="120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n-US" sz="1200">
                          <a:latin typeface="+mn-lt"/>
                          <a:ea typeface="Times New Roman"/>
                        </a:rPr>
                        <a:t>показательные группы микроорганизмов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b="0" dirty="0">
                          <a:latin typeface="+mn-lt"/>
                          <a:ea typeface="Times New Roman"/>
                        </a:rPr>
                        <a:t>БГКП, обнаружены в * г образца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0" i="1" dirty="0">
                          <a:latin typeface="+mn-lt"/>
                          <a:ea typeface="Times New Roman"/>
                        </a:rPr>
                        <a:t>Staphylococcus </a:t>
                      </a:r>
                      <a:r>
                        <a:rPr lang="en-US" sz="1200" b="0" i="1" dirty="0" err="1">
                          <a:latin typeface="+mn-lt"/>
                          <a:ea typeface="Times New Roman"/>
                        </a:rPr>
                        <a:t>aureus</a:t>
                      </a:r>
                      <a:r>
                        <a:rPr lang="en-US" sz="1200" b="0" dirty="0">
                          <a:latin typeface="+mn-lt"/>
                          <a:ea typeface="Times New Roman"/>
                        </a:rPr>
                        <a:t>, КОЕ/</a:t>
                      </a:r>
                      <a:r>
                        <a:rPr lang="ru-RU" sz="1200" b="0" dirty="0">
                          <a:latin typeface="+mn-lt"/>
                          <a:ea typeface="Times New Roman"/>
                        </a:rPr>
                        <a:t>г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b="0" dirty="0">
                          <a:latin typeface="+mn-lt"/>
                          <a:ea typeface="Times New Roman"/>
                        </a:rPr>
                        <a:t>Плесени, дрожжи</a:t>
                      </a:r>
                      <a:r>
                        <a:rPr lang="en-US" sz="1200" b="0" dirty="0">
                          <a:latin typeface="+mn-lt"/>
                          <a:ea typeface="Times New Roman"/>
                        </a:rPr>
                        <a:t>, КОЕ/</a:t>
                      </a:r>
                      <a:r>
                        <a:rPr lang="ru-RU" sz="1200" b="0" dirty="0">
                          <a:latin typeface="+mn-lt"/>
                          <a:ea typeface="Times New Roman"/>
                        </a:rPr>
                        <a:t>г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b="0" dirty="0" err="1">
                          <a:latin typeface="+mn-lt"/>
                          <a:ea typeface="Times New Roman"/>
                        </a:rPr>
                        <a:t>КМАФАнМ</a:t>
                      </a:r>
                      <a:r>
                        <a:rPr lang="en-US" sz="1200" b="0" dirty="0">
                          <a:latin typeface="+mn-lt"/>
                          <a:ea typeface="Times New Roman"/>
                        </a:rPr>
                        <a:t>, КОЕ/</a:t>
                      </a:r>
                      <a:r>
                        <a:rPr lang="ru-RU" sz="1200" b="0" dirty="0">
                          <a:latin typeface="+mn-lt"/>
                          <a:ea typeface="Times New Roman"/>
                        </a:rPr>
                        <a:t>г</a:t>
                      </a:r>
                      <a:endParaRPr lang="ru-RU" sz="10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Корм, супоросные свиноматки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0,001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30 – плесени,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i="1">
                          <a:latin typeface="+mn-lt"/>
                          <a:ea typeface="Times New Roman"/>
                        </a:rPr>
                        <a:t>Candida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Корм, условно супоросные свиноматки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0,001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120 – плесени,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i="1">
                          <a:latin typeface="+mn-lt"/>
                          <a:ea typeface="Times New Roman"/>
                        </a:rPr>
                        <a:t>Candida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Корм, опорос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0,001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40 –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плесени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,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Candida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Корм, 1-е доращивание</a:t>
                      </a:r>
                      <a:r>
                        <a:rPr lang="ru-RU" sz="1200">
                          <a:latin typeface="+mn-lt"/>
                          <a:ea typeface="Times New Roman"/>
                        </a:rPr>
                        <a:t>, влажный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0,001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Proteus 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90 –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плесени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,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Candida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Корм, хряк, супер сухой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0,0001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>
                          <a:latin typeface="+mn-lt"/>
                          <a:ea typeface="Times New Roman"/>
                        </a:rPr>
                        <a:t>5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Корм, 2-е доращивание, влажный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0,00001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</a:rPr>
                        <a:t>5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</a:rPr>
              <a:t>Микрофлора кормов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928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</a:rPr>
              <a:t>Микрофлора репродуктивных органов свиней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982529"/>
          <a:ext cx="8143932" cy="3589611"/>
        </p:xfrm>
        <a:graphic>
          <a:graphicData uri="http://schemas.openxmlformats.org/drawingml/2006/table">
            <a:tbl>
              <a:tblPr/>
              <a:tblGrid>
                <a:gridCol w="3515653"/>
                <a:gridCol w="1342131"/>
                <a:gridCol w="1787021"/>
                <a:gridCol w="1499127"/>
              </a:tblGrid>
              <a:tr h="797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Наименование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объекта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исследования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БГКП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i="1" dirty="0">
                          <a:latin typeface="+mn-lt"/>
                          <a:ea typeface="Times New Roman"/>
                        </a:rPr>
                        <a:t>Staphylococcus </a:t>
                      </a:r>
                      <a:r>
                        <a:rPr lang="en-US" sz="1600" i="1" dirty="0" err="1">
                          <a:latin typeface="+mn-lt"/>
                          <a:ea typeface="Times New Roman"/>
                        </a:rPr>
                        <a:t>aureus</a:t>
                      </a:r>
                      <a:endParaRPr lang="ru-RU" sz="1600" i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Плесени, дрожжи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Самка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осеменение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вагина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+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i="1">
                          <a:latin typeface="+mn-lt"/>
                          <a:ea typeface="Times New Roman"/>
                        </a:rPr>
                        <a:t>Proteus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Самка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условно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супоросная</a:t>
                      </a:r>
                      <a:r>
                        <a:rPr lang="ru-RU" sz="16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+mn-lt"/>
                          <a:ea typeface="Times New Roman"/>
                        </a:rPr>
                        <a:t>вагина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+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i="1">
                          <a:latin typeface="+mn-lt"/>
                          <a:ea typeface="Times New Roman"/>
                        </a:rPr>
                        <a:t>Proteus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Самка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супоросная</a:t>
                      </a:r>
                      <a:r>
                        <a:rPr lang="ru-RU" sz="1600" dirty="0"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Times New Roman"/>
                        </a:rPr>
                        <a:t>вагина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Самка, опорос, вагина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+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Самец, препуций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+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928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</a:rPr>
              <a:t>Чувствительность к антибиотикам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выделенных штаммов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грамположительных кокков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0658" name="Picture 2" descr="отиты_р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688" y="1857364"/>
            <a:ext cx="6929774" cy="45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92867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</a:rPr>
              <a:t>Чувствительность к антибиотикам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выделенных штаммов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грамположительных кокков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28802"/>
            <a:ext cx="7929618" cy="358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/>
              <a:t>Среди грамположительных бактерий (кокков) чувствительными к </a:t>
            </a:r>
            <a:r>
              <a:rPr lang="ru-RU" sz="2200" dirty="0" err="1" smtClean="0"/>
              <a:t>макролидам</a:t>
            </a:r>
            <a:r>
              <a:rPr lang="ru-RU" sz="2200" dirty="0" smtClean="0"/>
              <a:t> (</a:t>
            </a:r>
            <a:r>
              <a:rPr lang="ru-RU" sz="2200" dirty="0" err="1" smtClean="0"/>
              <a:t>эритромицин</a:t>
            </a:r>
            <a:r>
              <a:rPr lang="ru-RU" sz="2200" dirty="0" smtClean="0"/>
              <a:t>) оставались 60 % выделенных штаммов, к </a:t>
            </a:r>
            <a:r>
              <a:rPr lang="ru-RU" sz="2200" dirty="0" err="1" smtClean="0"/>
              <a:t>линкозамидам</a:t>
            </a:r>
            <a:r>
              <a:rPr lang="ru-RU" sz="2200" dirty="0" smtClean="0"/>
              <a:t> (</a:t>
            </a:r>
            <a:r>
              <a:rPr lang="ru-RU" sz="2200" dirty="0" err="1" smtClean="0"/>
              <a:t>линкомицин</a:t>
            </a:r>
            <a:r>
              <a:rPr lang="ru-RU" sz="2200" dirty="0" smtClean="0"/>
              <a:t>, </a:t>
            </a:r>
            <a:r>
              <a:rPr lang="ru-RU" sz="2200" dirty="0" err="1" smtClean="0"/>
              <a:t>клиндамицин</a:t>
            </a:r>
            <a:r>
              <a:rPr lang="ru-RU" sz="2200" dirty="0" smtClean="0"/>
              <a:t>) – 72 и 70 % штаммов соответственно, к </a:t>
            </a:r>
            <a:r>
              <a:rPr lang="ru-RU" sz="2200" dirty="0" err="1" smtClean="0"/>
              <a:t>рифампицину</a:t>
            </a:r>
            <a:r>
              <a:rPr lang="ru-RU" sz="2200" dirty="0" smtClean="0"/>
              <a:t> – 79 %, к </a:t>
            </a:r>
            <a:r>
              <a:rPr lang="ru-RU" sz="2200" dirty="0" err="1" smtClean="0"/>
              <a:t>гликопептидам</a:t>
            </a:r>
            <a:r>
              <a:rPr lang="ru-RU" sz="2200" dirty="0" smtClean="0"/>
              <a:t> (</a:t>
            </a:r>
            <a:r>
              <a:rPr lang="ru-RU" sz="2200" dirty="0" err="1" smtClean="0"/>
              <a:t>ванкомицин</a:t>
            </a:r>
            <a:r>
              <a:rPr lang="ru-RU" sz="2200" dirty="0" smtClean="0"/>
              <a:t>) – 80 % и к </a:t>
            </a:r>
            <a:r>
              <a:rPr lang="ru-RU" sz="2200" i="1" dirty="0" err="1" smtClean="0"/>
              <a:t>β</a:t>
            </a:r>
            <a:r>
              <a:rPr lang="ru-RU" sz="2200" dirty="0" err="1" smtClean="0"/>
              <a:t>-лактамам оксациллину</a:t>
            </a:r>
            <a:r>
              <a:rPr lang="ru-RU" sz="2200" dirty="0" smtClean="0"/>
              <a:t> и </a:t>
            </a:r>
            <a:r>
              <a:rPr lang="ru-RU" sz="2200" dirty="0" err="1" smtClean="0"/>
              <a:t>бензилпенициллину</a:t>
            </a:r>
            <a:r>
              <a:rPr lang="ru-RU" sz="2200" dirty="0" smtClean="0"/>
              <a:t> – 56 и 54 % штаммов соответственно.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142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</a:rPr>
              <a:t>Чувствительность к антибиотикам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выделенных штаммов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грамотрицательных бактерий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(</a:t>
            </a:r>
            <a:r>
              <a:rPr lang="ru-RU" sz="2700" dirty="0" err="1" smtClean="0">
                <a:solidFill>
                  <a:schemeClr val="tx1"/>
                </a:solidFill>
                <a:effectLst/>
              </a:rPr>
              <a:t>энтеробактерии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, синегнойная палочка)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1682" name="Picture 2" descr="отиты_р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3905" y="2143116"/>
            <a:ext cx="618992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142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</a:rPr>
              <a:t>Чувствительность к антибиотикам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выделенных штаммов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грамотрицательных бактерий 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(</a:t>
            </a:r>
            <a:r>
              <a:rPr lang="ru-RU" sz="2700" dirty="0" err="1" smtClean="0">
                <a:solidFill>
                  <a:schemeClr val="tx1"/>
                </a:solidFill>
                <a:effectLst/>
              </a:rPr>
              <a:t>энтеробактерии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, синегнойная палочка)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3116"/>
            <a:ext cx="78581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/>
              <a:t>Чувствительность выделенных штаммов </a:t>
            </a:r>
            <a:r>
              <a:rPr lang="ru-RU" sz="2200" dirty="0" err="1" smtClean="0"/>
              <a:t>энтеробактерий</a:t>
            </a:r>
            <a:r>
              <a:rPr lang="ru-RU" sz="2200" dirty="0" smtClean="0"/>
              <a:t> и синегнойной палочки к </a:t>
            </a:r>
            <a:r>
              <a:rPr lang="ru-RU" sz="2200" dirty="0" err="1" smtClean="0"/>
              <a:t>аминогликозидам</a:t>
            </a:r>
            <a:r>
              <a:rPr lang="ru-RU" sz="2200" dirty="0" smtClean="0"/>
              <a:t> – </a:t>
            </a:r>
            <a:r>
              <a:rPr lang="ru-RU" sz="2200" dirty="0" err="1" smtClean="0"/>
              <a:t>гентамицину</a:t>
            </a:r>
            <a:r>
              <a:rPr lang="ru-RU" sz="2200" dirty="0" smtClean="0"/>
              <a:t> и </a:t>
            </a:r>
            <a:r>
              <a:rPr lang="ru-RU" sz="2200" dirty="0" err="1" smtClean="0"/>
              <a:t>канамицину</a:t>
            </a:r>
            <a:r>
              <a:rPr lang="ru-RU" sz="2200" dirty="0" smtClean="0"/>
              <a:t> – составила 87 и 74 % соответственно. Наименьшей активностью в отношении данных микроорганизмов обладал </a:t>
            </a:r>
            <a:r>
              <a:rPr lang="ru-RU" sz="2200" dirty="0" err="1" smtClean="0"/>
              <a:t>β-лактамный </a:t>
            </a:r>
            <a:r>
              <a:rPr lang="ru-RU" sz="2200" dirty="0" smtClean="0"/>
              <a:t>антибиотик </a:t>
            </a:r>
            <a:r>
              <a:rPr lang="ru-RU" sz="2200" dirty="0" err="1" smtClean="0"/>
              <a:t>ампициллин</a:t>
            </a:r>
            <a:r>
              <a:rPr lang="ru-RU" sz="2200" dirty="0" smtClean="0"/>
              <a:t>, количество штаммов, сохранивших чувствительность к которому, составило 60 %.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dirty="0" smtClean="0">
                <a:solidFill>
                  <a:schemeClr val="tx1"/>
                </a:solidFill>
                <a:effectLst/>
              </a:rPr>
              <a:t>Антагонистическая активность промышленных штаммов бактерий </a:t>
            </a:r>
            <a:r>
              <a:rPr lang="en-US" sz="2000" i="1" dirty="0" smtClean="0">
                <a:solidFill>
                  <a:schemeClr val="tx1"/>
                </a:solidFill>
                <a:effectLst/>
              </a:rPr>
              <a:t>Bacillus </a:t>
            </a:r>
            <a:r>
              <a:rPr lang="en-US" sz="2000" i="1" dirty="0" err="1" smtClean="0">
                <a:solidFill>
                  <a:schemeClr val="tx1"/>
                </a:solidFill>
                <a:effectLst/>
              </a:rPr>
              <a:t>subtilis</a:t>
            </a:r>
            <a:r>
              <a:rPr lang="en-US" sz="20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и </a:t>
            </a:r>
            <a:r>
              <a:rPr lang="en-US" sz="2000" i="1" dirty="0" smtClean="0">
                <a:solidFill>
                  <a:schemeClr val="tx1"/>
                </a:solidFill>
                <a:effectLst/>
              </a:rPr>
              <a:t>B. </a:t>
            </a:r>
            <a:r>
              <a:rPr lang="en-US" sz="2000" i="1" dirty="0" err="1" smtClean="0">
                <a:solidFill>
                  <a:schemeClr val="tx1"/>
                </a:solidFill>
                <a:effectLst/>
              </a:rPr>
              <a:t>amyloliquefaciens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относительно патогенной и условно-патогенной микрофлоры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500174"/>
          <a:ext cx="8001056" cy="4517045"/>
        </p:xfrm>
        <a:graphic>
          <a:graphicData uri="http://schemas.openxmlformats.org/drawingml/2006/table">
            <a:tbl>
              <a:tblPr/>
              <a:tblGrid>
                <a:gridCol w="2857520"/>
                <a:gridCol w="1571636"/>
                <a:gridCol w="1785950"/>
                <a:gridCol w="1785950"/>
              </a:tblGrid>
              <a:tr h="785617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инфекционного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тест-микроорганизма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Bacillus </a:t>
                      </a:r>
                      <a:r>
                        <a:rPr lang="en-US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subtilis</a:t>
                      </a: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ВКПМ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В-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16041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959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amyloliquefaciens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ВКПМ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В-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10642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102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Bacillus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amyloliquefaciens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ВКПМ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В-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10643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Staphylococcus </a:t>
                      </a:r>
                      <a:r>
                        <a:rPr lang="en-US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aureus</a:t>
                      </a:r>
                      <a:r>
                        <a:rPr lang="en-US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6 - 40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4 - 10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5 - 30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Escherichia </a:t>
                      </a:r>
                      <a:r>
                        <a:rPr lang="en-US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coli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 69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4 - 27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0 - 6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3 - 30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Salmonella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enteritidis</a:t>
                      </a:r>
                      <a:r>
                        <a:rPr lang="ru-RU" sz="1400" i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6 - 8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3 - 8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Salmonella </a:t>
                      </a:r>
                      <a:r>
                        <a:rPr lang="en-US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choleraesuis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Salmonella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paratyphi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B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Salmonella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typhimurium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Pseudomonas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aeruginosa</a:t>
                      </a:r>
                      <a:r>
                        <a:rPr lang="ru-RU" sz="1400" i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0 - 15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0 - 4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0 - 6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Proteus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vulgaris</a:t>
                      </a:r>
                      <a:r>
                        <a:rPr lang="ru-RU" sz="1400" i="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4 - 9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0 - 6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Candida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albicans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i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7 - 40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5 - 40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4 - 30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Klebsiella pneumonia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3 - 8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0 - 7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2 - 8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Klebsiella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ozaenae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3 - 5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Citrobacter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freundii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3 - 10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2-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2 - 6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Yersinia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pseudotuberculosis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Yersinia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enterocolitica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Shigella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sonnei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Shigella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flexneri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Serratia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marcescens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4114800" algn="l"/>
                          <a:tab pos="4686300" algn="l"/>
                          <a:tab pos="53721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173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786058"/>
            <a:ext cx="820668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effectLst/>
              </a:rPr>
              <a:t>Научно-производственная фирма «Исследовательский центр» создана </a:t>
            </a:r>
            <a:br>
              <a:rPr lang="ru-RU" sz="2900" dirty="0" smtClean="0">
                <a:solidFill>
                  <a:schemeClr val="tx1"/>
                </a:solidFill>
                <a:effectLst/>
              </a:rPr>
            </a:br>
            <a:r>
              <a:rPr lang="ru-RU" sz="2900" dirty="0" smtClean="0">
                <a:solidFill>
                  <a:schemeClr val="tx1"/>
                </a:solidFill>
                <a:effectLst/>
              </a:rPr>
              <a:t>6 сентября 1993 года</a:t>
            </a:r>
            <a:r>
              <a:rPr lang="ru-RU" sz="29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1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effectLst/>
              </a:rPr>
            </a:br>
            <a:r>
              <a:rPr lang="ru-RU" sz="29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900" dirty="0" smtClean="0">
                <a:solidFill>
                  <a:schemeClr val="tx1"/>
                </a:solidFill>
                <a:effectLst/>
              </a:rPr>
            </a:br>
            <a:r>
              <a:rPr lang="ru-RU" sz="2900" dirty="0" smtClean="0">
                <a:solidFill>
                  <a:schemeClr val="tx1"/>
                </a:solidFill>
                <a:effectLst/>
              </a:rPr>
              <a:t>Основные лабораторные и  производственные площади расположены на территории промышленной зоны </a:t>
            </a:r>
            <a:r>
              <a:rPr lang="ru-RU" sz="2900" dirty="0" err="1" smtClean="0">
                <a:solidFill>
                  <a:schemeClr val="tx1"/>
                </a:solidFill>
                <a:effectLst/>
              </a:rPr>
              <a:t>наукограда</a:t>
            </a:r>
            <a:r>
              <a:rPr lang="ru-RU" sz="2900" dirty="0" smtClean="0">
                <a:solidFill>
                  <a:schemeClr val="tx1"/>
                </a:solidFill>
                <a:effectLst/>
              </a:rPr>
              <a:t> Кольцово </a:t>
            </a:r>
            <a:r>
              <a:rPr lang="ru-RU" sz="29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900" dirty="0" smtClean="0">
                <a:solidFill>
                  <a:schemeClr val="tx1"/>
                </a:solidFill>
                <a:effectLst/>
              </a:rPr>
            </a:br>
            <a:r>
              <a:rPr lang="ru-RU" sz="290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2900" dirty="0" smtClean="0">
                <a:solidFill>
                  <a:schemeClr val="tx1"/>
                </a:solidFill>
                <a:effectLst/>
              </a:rPr>
              <a:t>корпусе № 200</a:t>
            </a:r>
            <a:r>
              <a:rPr lang="ru-RU" sz="29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31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b="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b="1" dirty="0"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357694"/>
            <a:ext cx="7086600" cy="1752600"/>
          </a:xfrm>
        </p:spPr>
        <p:txBody>
          <a:bodyPr/>
          <a:lstStyle/>
          <a:p>
            <a:endParaRPr lang="ru-RU" sz="1600" dirty="0" smtClean="0"/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здание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14752"/>
            <a:ext cx="8159290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876"/>
            <a:ext cx="820668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 smtClean="0">
                <a:solidFill>
                  <a:schemeClr val="tx1"/>
                </a:solidFill>
                <a:effectLst/>
              </a:rPr>
              <a:t>Ветом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1.1 и </a:t>
            </a:r>
            <a:r>
              <a:rPr lang="ru-RU" sz="3100" dirty="0" err="1" smtClean="0">
                <a:solidFill>
                  <a:schemeClr val="tx1"/>
                </a:solidFill>
                <a:effectLst/>
              </a:rPr>
              <a:t>Ветом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 3 - первые из серии «</a:t>
            </a:r>
            <a:r>
              <a:rPr lang="ru-RU" sz="3100" dirty="0" err="1" smtClean="0">
                <a:solidFill>
                  <a:schemeClr val="tx1"/>
                </a:solidFill>
                <a:effectLst/>
              </a:rPr>
              <a:t>Ветом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» – были зарегистрированы в качестве лекарственных препаратов для животных в 1995 году.  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1995          1999          2004         2017  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" name="Рисунок 3" descr="ветом_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43182"/>
            <a:ext cx="1916755" cy="1908052"/>
          </a:xfrm>
          <a:prstGeom prst="rect">
            <a:avLst/>
          </a:prstGeom>
        </p:spPr>
      </p:pic>
      <p:pic>
        <p:nvPicPr>
          <p:cNvPr id="5" name="Рисунок 4" descr="ветом_19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643182"/>
            <a:ext cx="1758890" cy="1867490"/>
          </a:xfrm>
          <a:prstGeom prst="rect">
            <a:avLst/>
          </a:prstGeom>
        </p:spPr>
      </p:pic>
      <p:pic>
        <p:nvPicPr>
          <p:cNvPr id="6" name="Рисунок 5" descr="ветом_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8265" y="2643182"/>
            <a:ext cx="1733999" cy="1908052"/>
          </a:xfrm>
          <a:prstGeom prst="rect">
            <a:avLst/>
          </a:prstGeom>
        </p:spPr>
      </p:pic>
      <p:pic>
        <p:nvPicPr>
          <p:cNvPr id="7" name="Рисунок 6" descr="ветом_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2637338"/>
            <a:ext cx="1714512" cy="1889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142984"/>
            <a:ext cx="820668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</a:rPr>
              <a:t>Лекарственные препараты для ветеринарного применения серий </a:t>
            </a:r>
            <a:br>
              <a:rPr lang="ru-RU" sz="3100" dirty="0" smtClean="0">
                <a:solidFill>
                  <a:schemeClr val="tx1"/>
                </a:solidFill>
                <a:effectLst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3100" dirty="0" err="1" smtClean="0">
                <a:solidFill>
                  <a:schemeClr val="tx1"/>
                </a:solidFill>
                <a:effectLst/>
              </a:rPr>
              <a:t>Ветом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», «</a:t>
            </a:r>
            <a:r>
              <a:rPr lang="ru-RU" sz="3100" dirty="0" err="1" smtClean="0">
                <a:solidFill>
                  <a:schemeClr val="tx1"/>
                </a:solidFill>
                <a:effectLst/>
              </a:rPr>
              <a:t>Биосептин</a:t>
            </a:r>
            <a:r>
              <a:rPr lang="ru-RU" sz="3100" dirty="0" smtClean="0">
                <a:solidFill>
                  <a:schemeClr val="tx1"/>
                </a:solidFill>
                <a:effectLst/>
              </a:rPr>
              <a:t>», «Велес»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572008"/>
            <a:ext cx="7086600" cy="1752600"/>
          </a:xfrm>
        </p:spPr>
        <p:txBody>
          <a:bodyPr/>
          <a:lstStyle/>
          <a:p>
            <a:endParaRPr lang="ru-RU" sz="1600" dirty="0" smtClean="0"/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IMG_3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357430"/>
            <a:ext cx="7000892" cy="3927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786190"/>
            <a:ext cx="8206680" cy="214314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применяют сельскохозяйственным, домашним животным и птице для профилактики и лечения </a:t>
            </a:r>
            <a:r>
              <a:rPr lang="ru-RU" sz="2200" b="0" dirty="0" err="1" smtClean="0">
                <a:solidFill>
                  <a:schemeClr val="tx1"/>
                </a:solidFill>
                <a:effectLst/>
              </a:rPr>
              <a:t>дисбактериозов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, повышения естественной </a:t>
            </a:r>
            <a:r>
              <a:rPr lang="ru-RU" sz="2200" b="0" dirty="0" err="1" smtClean="0">
                <a:solidFill>
                  <a:schemeClr val="tx1"/>
                </a:solidFill>
                <a:effectLst/>
              </a:rPr>
              <a:t>резистентности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 организма, увеличения сохранности и продуктивности животных, стимуляции роста и развития молодняка.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572008"/>
            <a:ext cx="7086600" cy="1752600"/>
          </a:xfrm>
        </p:spPr>
        <p:txBody>
          <a:bodyPr/>
          <a:lstStyle/>
          <a:p>
            <a:endParaRPr lang="ru-RU" sz="1600" dirty="0" smtClean="0"/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857232"/>
            <a:ext cx="5051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Препараты серии «</a:t>
            </a:r>
            <a:r>
              <a:rPr lang="ru-RU" sz="2800" b="1" dirty="0" err="1" smtClean="0"/>
              <a:t>Ветом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5214950"/>
            <a:ext cx="8206680" cy="214314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Бактерии </a:t>
            </a:r>
            <a:r>
              <a:rPr lang="en-US" sz="2200" i="1" dirty="0" smtClean="0">
                <a:solidFill>
                  <a:schemeClr val="tx1"/>
                </a:solidFill>
                <a:effectLst/>
              </a:rPr>
              <a:t>Bacillus </a:t>
            </a:r>
            <a:r>
              <a:rPr lang="en-US" sz="2200" i="1" dirty="0" err="1" smtClean="0">
                <a:solidFill>
                  <a:schemeClr val="tx1"/>
                </a:solidFill>
                <a:effectLst/>
              </a:rPr>
              <a:t>subtilis</a:t>
            </a:r>
            <a:r>
              <a:rPr lang="en-US" sz="2200" b="0" i="1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ВКПМ В-10641 (</a:t>
            </a:r>
            <a:r>
              <a:rPr lang="en-US" sz="2200" b="0" dirty="0" smtClean="0">
                <a:solidFill>
                  <a:schemeClr val="tx1"/>
                </a:solidFill>
                <a:effectLst/>
              </a:rPr>
              <a:t>DSM 24613)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  <a:effectLst/>
              </a:rPr>
              <a:t>Bacillus </a:t>
            </a:r>
            <a:r>
              <a:rPr lang="ru-RU" sz="2200" i="1" dirty="0" err="1" smtClean="0">
                <a:solidFill>
                  <a:schemeClr val="tx1"/>
                </a:solidFill>
                <a:effectLst/>
              </a:rPr>
              <a:t>amyloliquefaciens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 ВКПМ В-10642 (DSM 24614) и </a:t>
            </a:r>
            <a:r>
              <a:rPr lang="ru-RU" sz="2200" i="1" dirty="0" smtClean="0">
                <a:solidFill>
                  <a:schemeClr val="tx1"/>
                </a:solidFill>
                <a:effectLst/>
              </a:rPr>
              <a:t>Bacillus </a:t>
            </a:r>
            <a:r>
              <a:rPr lang="ru-RU" sz="2200" i="1" dirty="0" err="1" smtClean="0">
                <a:solidFill>
                  <a:schemeClr val="tx1"/>
                </a:solidFill>
                <a:effectLst/>
              </a:rPr>
              <a:t>amyloliquefaciens</a:t>
            </a:r>
            <a:r>
              <a:rPr lang="ru-RU" sz="2200" b="0" i="1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ВКПМ В-10643 (DSM 24615), используемые в препаратах серии «</a:t>
            </a:r>
            <a:r>
              <a:rPr lang="ru-RU" sz="2200" b="0" dirty="0" err="1" smtClean="0">
                <a:solidFill>
                  <a:schemeClr val="tx1"/>
                </a:solidFill>
                <a:effectLst/>
              </a:rPr>
              <a:t>Ветом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» в качестве действующего начала, отличаются высокой устойчивостью к пищеварительным сокам и ферментам желудочно-кишечного тракта и способностью к быстрому его заселению. В кишечнике животных споры бактерий трансформируются в вегетативные формы и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выделяют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антибиотикоподобные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субстанции, ферменты, другие биологически активные вещества.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572008"/>
            <a:ext cx="7086600" cy="1752600"/>
          </a:xfrm>
        </p:spPr>
        <p:txBody>
          <a:bodyPr/>
          <a:lstStyle/>
          <a:p>
            <a:endParaRPr lang="ru-RU" sz="1600" dirty="0" smtClean="0"/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3738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Свойства штаммов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5357802"/>
            <a:ext cx="8206680" cy="150019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Под    воздействием    выделяемых   биологически    активных метаболитов нормализуются: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- биоценоз кишечника; 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- кислотность среды; 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- пищеварение; 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- всасывание и метаболизм железа, кальция, жиров, белков, углеводов, </a:t>
            </a:r>
            <a:r>
              <a:rPr lang="ru-RU" sz="2200" b="0" dirty="0" err="1" smtClean="0">
                <a:solidFill>
                  <a:schemeClr val="tx1"/>
                </a:solidFill>
                <a:effectLst/>
              </a:rPr>
              <a:t>триглицеридов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, аминокислот, дипептидов, сахаров, солей желчных кислот. 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Препараты серии «</a:t>
            </a:r>
            <a:r>
              <a:rPr lang="ru-RU" sz="2200" b="0" dirty="0" err="1" smtClean="0">
                <a:solidFill>
                  <a:schemeClr val="tx1"/>
                </a:solidFill>
                <a:effectLst/>
              </a:rPr>
              <a:t>Ветом</a:t>
            </a:r>
            <a:r>
              <a:rPr lang="ru-RU" sz="2200" b="0" dirty="0" smtClean="0">
                <a:solidFill>
                  <a:schemeClr val="tx1"/>
                </a:solidFill>
                <a:effectLst/>
              </a:rPr>
              <a:t>»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стимулируют клеточные и гуморальные факторы иммунитета.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tx1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endParaRPr lang="ru-RU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Складывается, в основном, из фекальной микрофлоры живого организма. </a:t>
            </a:r>
          </a:p>
          <a:p>
            <a:pPr algn="just">
              <a:lnSpc>
                <a:spcPct val="150000"/>
              </a:lnSpc>
              <a:buNone/>
            </a:pPr>
            <a:endParaRPr lang="ru-RU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В меньшей степени зависит от микроорганизмов и простейших, населяющих подстилку (солому), окружающую среду, воду и корма, а также естественной микрофлоры живого организма. Источниками загрязнения также могут быть грызуны и обслуживающий персонал. </a:t>
            </a:r>
            <a:endParaRPr lang="ru-RU" sz="2000" i="1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Микрофлора помещений 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для содержания свиней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900" dirty="0" smtClean="0"/>
              <a:t>По данным наших исследований, в помещениях</a:t>
            </a:r>
            <a:r>
              <a:rPr lang="en-US" sz="1900" dirty="0" smtClean="0"/>
              <a:t> </a:t>
            </a:r>
            <a:r>
              <a:rPr lang="ru-RU" sz="1900" dirty="0" smtClean="0"/>
              <a:t>свиноводческих комплексов при взятии смывов и проб воздуха, чаще всего выявляются следующие патогенные и условно-патогенные микроорганизмы</a:t>
            </a:r>
            <a:r>
              <a:rPr lang="en-US" sz="1900" dirty="0" smtClean="0"/>
              <a:t>: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- </a:t>
            </a:r>
            <a:r>
              <a:rPr lang="en-US" sz="1900" i="1" dirty="0" smtClean="0"/>
              <a:t>Escherichia coli</a:t>
            </a:r>
            <a:r>
              <a:rPr lang="ru-RU" sz="1900" i="1" dirty="0" smtClean="0"/>
              <a:t> гемолитическая</a:t>
            </a:r>
            <a:r>
              <a:rPr lang="en-US" sz="1900" i="1" dirty="0" smtClean="0"/>
              <a:t>;</a:t>
            </a:r>
            <a:endParaRPr lang="ru-RU" sz="1900" i="1" dirty="0" smtClean="0"/>
          </a:p>
          <a:p>
            <a:pPr>
              <a:buFontTx/>
              <a:buChar char="-"/>
            </a:pPr>
            <a:r>
              <a:rPr lang="en-US" sz="1900" i="1" dirty="0" smtClean="0"/>
              <a:t>Proteus </a:t>
            </a:r>
            <a:r>
              <a:rPr lang="en-US" sz="1900" i="1" dirty="0" err="1" smtClean="0"/>
              <a:t>vulgaris</a:t>
            </a:r>
            <a:r>
              <a:rPr lang="en-US" sz="1900" i="1" dirty="0" smtClean="0"/>
              <a:t>, Proteus mirabilis;</a:t>
            </a:r>
          </a:p>
          <a:p>
            <a:pPr>
              <a:buFontTx/>
              <a:buChar char="-"/>
            </a:pPr>
            <a:r>
              <a:rPr lang="en-US" sz="1900" i="1" dirty="0" err="1" smtClean="0"/>
              <a:t>Citrobacter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diversus</a:t>
            </a:r>
            <a:r>
              <a:rPr lang="en-US" sz="1900" i="1" dirty="0" smtClean="0"/>
              <a:t>; </a:t>
            </a:r>
            <a:endParaRPr lang="ru-RU" sz="1900" i="1" dirty="0" smtClean="0"/>
          </a:p>
          <a:p>
            <a:pPr>
              <a:buNone/>
            </a:pPr>
            <a:r>
              <a:rPr lang="ru-RU" sz="1900" i="1" dirty="0" smtClean="0"/>
              <a:t>- </a:t>
            </a:r>
            <a:r>
              <a:rPr lang="en-US" sz="1900" i="1" dirty="0" smtClean="0"/>
              <a:t>Klebsiella pneumonia, K. </a:t>
            </a:r>
            <a:r>
              <a:rPr lang="en-US" sz="1900" i="1" dirty="0" err="1" smtClean="0"/>
              <a:t>ozaenae</a:t>
            </a:r>
            <a:r>
              <a:rPr lang="ru-RU" sz="1900" i="1" dirty="0" smtClean="0"/>
              <a:t>, </a:t>
            </a:r>
            <a:r>
              <a:rPr lang="en-US" sz="1900" i="1" dirty="0" smtClean="0"/>
              <a:t>K. </a:t>
            </a:r>
            <a:r>
              <a:rPr lang="en-US" sz="1900" i="1" dirty="0" err="1" smtClean="0"/>
              <a:t>oxytoca</a:t>
            </a:r>
            <a:r>
              <a:rPr lang="en-US" sz="1900" i="1" dirty="0" smtClean="0"/>
              <a:t>; </a:t>
            </a:r>
            <a:endParaRPr lang="ru-RU" sz="1900" i="1" dirty="0" smtClean="0"/>
          </a:p>
          <a:p>
            <a:pPr>
              <a:buNone/>
            </a:pPr>
            <a:r>
              <a:rPr lang="ru-RU" sz="1900" i="1" dirty="0" smtClean="0"/>
              <a:t>- </a:t>
            </a:r>
            <a:r>
              <a:rPr lang="en-US" sz="1900" i="1" dirty="0" smtClean="0"/>
              <a:t>Pseudomonas </a:t>
            </a:r>
            <a:r>
              <a:rPr lang="en-US" sz="1900" i="1" dirty="0" err="1" smtClean="0"/>
              <a:t>aeruginosa</a:t>
            </a:r>
            <a:r>
              <a:rPr lang="en-US" sz="1900" i="1" dirty="0" smtClean="0"/>
              <a:t>;</a:t>
            </a:r>
            <a:endParaRPr lang="ru-RU" sz="1900" i="1" dirty="0" smtClean="0"/>
          </a:p>
          <a:p>
            <a:pPr>
              <a:buFontTx/>
              <a:buChar char="-"/>
            </a:pPr>
            <a:r>
              <a:rPr lang="en-US" sz="1900" i="1" dirty="0" smtClean="0"/>
              <a:t>Enterobacter cloacae; </a:t>
            </a:r>
          </a:p>
          <a:p>
            <a:pPr>
              <a:buFontTx/>
              <a:buChar char="-"/>
            </a:pPr>
            <a:r>
              <a:rPr lang="en-US" sz="1900" i="1" dirty="0" smtClean="0"/>
              <a:t>Staphylococcus </a:t>
            </a:r>
            <a:r>
              <a:rPr lang="en-US" sz="1900" i="1" dirty="0" err="1" smtClean="0"/>
              <a:t>aureus</a:t>
            </a:r>
            <a:r>
              <a:rPr lang="en-US" sz="1900" i="1" dirty="0" smtClean="0"/>
              <a:t>, St. </a:t>
            </a:r>
            <a:r>
              <a:rPr lang="en-US" sz="1900" i="1" dirty="0" err="1" smtClean="0"/>
              <a:t>saprophyticus</a:t>
            </a:r>
            <a:r>
              <a:rPr lang="en-US" sz="1900" i="1" dirty="0" smtClean="0"/>
              <a:t>;</a:t>
            </a:r>
            <a:endParaRPr lang="ru-RU" sz="1900" i="1" dirty="0" smtClean="0"/>
          </a:p>
          <a:p>
            <a:pPr>
              <a:buNone/>
            </a:pPr>
            <a:r>
              <a:rPr lang="ru-RU" sz="1900" i="1" dirty="0" smtClean="0"/>
              <a:t>- С</a:t>
            </a:r>
            <a:r>
              <a:rPr lang="en-US" sz="1900" i="1" dirty="0" err="1" smtClean="0"/>
              <a:t>andida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albicans</a:t>
            </a:r>
            <a:r>
              <a:rPr lang="en-US" sz="1900" i="1" dirty="0" smtClean="0"/>
              <a:t>, C. </a:t>
            </a:r>
            <a:r>
              <a:rPr lang="en-US" sz="1900" i="1" dirty="0" err="1" smtClean="0"/>
              <a:t>kruzei</a:t>
            </a:r>
            <a:r>
              <a:rPr lang="en-US" sz="1900" dirty="0" smtClean="0"/>
              <a:t>;</a:t>
            </a:r>
            <a:endParaRPr lang="ru-RU" sz="1900" dirty="0" smtClean="0"/>
          </a:p>
          <a:p>
            <a:pPr>
              <a:buNone/>
            </a:pPr>
            <a:r>
              <a:rPr lang="en-US" sz="1900" dirty="0" smtClean="0"/>
              <a:t>- </a:t>
            </a:r>
            <a:r>
              <a:rPr lang="ru-RU" sz="1900" dirty="0" smtClean="0"/>
              <a:t>плесневые грибы, жизнеспособные яйца гельминтов и цисты простейших.</a:t>
            </a:r>
            <a:endParaRPr lang="ru-RU" sz="1900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Микрофлора помещений 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для содержания свиней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.Kung Vision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7356</TotalTime>
  <Words>844</Words>
  <Application>Microsoft Office PowerPoint</Application>
  <PresentationFormat>Экран (4:3)</PresentationFormat>
  <Paragraphs>258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Concourse</vt:lpstr>
      <vt:lpstr>M.Kung Vision Theme 2</vt:lpstr>
      <vt:lpstr>Научно-производственная фирма «Исследовательский центр» www.vetom.ru  </vt:lpstr>
      <vt:lpstr>Научно-производственная фирма «Исследовательский центр» создана  6 сентября 1993 года.  Основные лабораторные и  производственные площади расположены на территории промышленной зоны наукограда Кольцово  в корпусе № 200.   </vt:lpstr>
      <vt:lpstr>Ветом 1.1 и Ветом 3 - первые из серии «Ветом» – были зарегистрированы в качестве лекарственных препаратов для животных в 1995 году.           1995          1999          2004         2017  </vt:lpstr>
      <vt:lpstr>Лекарственные препараты для ветеринарного применения серий  «Ветом», «Биосептин», «Велес»  </vt:lpstr>
      <vt:lpstr>   применяют сельскохозяйственным, домашним животным и птице для профилактики и лечения дисбактериозов, повышения естественной резистентности организма, увеличения сохранности и продуктивности животных, стимуляции роста и развития молодняка.  </vt:lpstr>
      <vt:lpstr> Бактерии Bacillus subtilis ВКПМ В-10641 (DSM 24613), Bacillus amyloliquefaciens ВКПМ В-10642 (DSM 24614) и Bacillus amyloliquefaciens ВКПМ В-10643 (DSM 24615), используемые в препаратах серии «Ветом» в качестве действующего начала, отличаются высокой устойчивостью к пищеварительным сокам и ферментам желудочно-кишечного тракта и способностью к быстрому его заселению. В кишечнике животных споры бактерий трансформируются в вегетативные формы и выделяют антибиотикоподобные субстанции, ферменты, другие биологически активные вещества.  </vt:lpstr>
      <vt:lpstr> Под    воздействием    выделяемых   биологически    активных метаболитов нормализуются:  - биоценоз кишечника;  - кислотность среды;  - пищеварение;  - всасывание и метаболизм железа, кальция, жиров, белков, углеводов, триглицеридов, аминокислот, дипептидов, сахаров, солей желчных кислот.   Препараты серии «Ветом» стимулируют клеточные и гуморальные факторы иммунитета.  </vt:lpstr>
      <vt:lpstr>Микрофлора помещений  для содержания свиней</vt:lpstr>
      <vt:lpstr>Микрофлора помещений  для содержания свиней</vt:lpstr>
      <vt:lpstr>Микрофлора ЖКТ свиней </vt:lpstr>
      <vt:lpstr>Микрофлора кормов </vt:lpstr>
      <vt:lpstr>Микрофлора репродуктивных органов свиней  </vt:lpstr>
      <vt:lpstr>Чувствительность к антибиотикам  выделенных штаммов  грамположительных кокков   </vt:lpstr>
      <vt:lpstr>Чувствительность к антибиотикам  выделенных штаммов  грамположительных кокков   </vt:lpstr>
      <vt:lpstr>Чувствительность к антибиотикам  выделенных штаммов  грамотрицательных бактерий  (энтеробактерии, синегнойная палочка)   </vt:lpstr>
      <vt:lpstr>Чувствительность к антибиотикам  выделенных штаммов  грамотрицательных бактерий  (энтеробактерии, синегнойная палочка)   </vt:lpstr>
      <vt:lpstr>Антагонистическая активность промышленных штаммов бактерий Bacillus subtilis  и B. amyloliquefaciens относительно патогенной и условно-патогенной микрофлоры </vt:lpstr>
    </vt:vector>
  </TitlesOfParts>
  <Company>CVRA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Course of the Development of Contact Lens Case &amp; Contact Lens Contamination  April 30, 2009</dc:title>
  <dc:creator>Carol Lakkis</dc:creator>
  <cp:lastModifiedBy>Анастасия</cp:lastModifiedBy>
  <cp:revision>354</cp:revision>
  <cp:lastPrinted>2014-02-06T22:48:36Z</cp:lastPrinted>
  <dcterms:created xsi:type="dcterms:W3CDTF">2009-04-28T07:54:10Z</dcterms:created>
  <dcterms:modified xsi:type="dcterms:W3CDTF">2017-05-02T13:43:23Z</dcterms:modified>
</cp:coreProperties>
</file>